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Slab"/>
      <p:regular r:id="rId27"/>
      <p:bold r:id="rId28"/>
    </p:embeddedFont>
    <p:embeddedFont>
      <p:font typeface="Robo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771031F-C73F-4AC5-8F09-4CB0CEDA0C68}">
  <a:tblStyle styleId="{4771031F-C73F-4AC5-8F09-4CB0CEDA0C6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Slab-bold.fntdata"/><Relationship Id="rId27" Type="http://schemas.openxmlformats.org/officeDocument/2006/relationships/font" Target="fonts/RobotoSlab-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alopnik.com/mercedes-decides-who-an-autonomous-car-should-save-and-1787749419" TargetMode="External"/><Relationship Id="rId3" Type="http://schemas.openxmlformats.org/officeDocument/2006/relationships/hyperlink" Target="https://medium.com/@importanttech/the-trolley-problem-of-the-self-driving-industry-may-have-found-a-solution-30e1d40ce78c"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britannica.com/topic/deontological-ethics" TargetMode="External"/><Relationship Id="rId3" Type="http://schemas.openxmlformats.org/officeDocument/2006/relationships/hyperlink" Target="https://www.britannica.com/topic/teleological-ethics" TargetMode="External"/><Relationship Id="rId4" Type="http://schemas.openxmlformats.org/officeDocument/2006/relationships/hyperlink" Target="https://www.theworldmind.org/home/2019/4/26/artificial-intelligence-and-ethics-an-exploration-of-machine-morality"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log.malwarebytes.com/hacking-2/2022/05/car-owners-warned-of-another-theft-enabling-relay-attack/"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fdd883cff0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fdd883cff0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355600" rtl="0" algn="l">
              <a:lnSpc>
                <a:spcPct val="115000"/>
              </a:lnSpc>
              <a:spcBef>
                <a:spcPts val="1200"/>
              </a:spcBef>
              <a:spcAft>
                <a:spcPts val="0"/>
              </a:spcAft>
              <a:buNone/>
            </a:pPr>
            <a:r>
              <a:rPr lang="en">
                <a:solidFill>
                  <a:schemeClr val="dk1"/>
                </a:solidFill>
              </a:rPr>
              <a:t>Orlove, Raphael. “Mercedes Decides Who an Autonomous Car Should Save and the Answer Is Worrying.” </a:t>
            </a:r>
            <a:r>
              <a:rPr i="1" lang="en">
                <a:solidFill>
                  <a:schemeClr val="dk1"/>
                </a:solidFill>
              </a:rPr>
              <a:t>Jalopnik</a:t>
            </a:r>
            <a:r>
              <a:rPr lang="en">
                <a:solidFill>
                  <a:schemeClr val="dk1"/>
                </a:solidFill>
              </a:rPr>
              <a:t>, Jalopnik, 13 Oct. 2016, </a:t>
            </a:r>
            <a:r>
              <a:rPr lang="en" u="sng">
                <a:solidFill>
                  <a:srgbClr val="1155CC"/>
                </a:solidFill>
                <a:hlinkClick r:id="rId2">
                  <a:extLst>
                    <a:ext uri="{A12FA001-AC4F-418D-AE19-62706E023703}">
                      <ahyp:hlinkClr val="tx"/>
                    </a:ext>
                  </a:extLst>
                </a:hlinkClick>
              </a:rPr>
              <a:t>https://jalopnik.com/mercedes-decides-who-an-autonomous-car-should-save-and-1787749419</a:t>
            </a:r>
            <a:r>
              <a:rPr lang="en">
                <a:solidFill>
                  <a:schemeClr val="dk1"/>
                </a:solidFill>
              </a:rPr>
              <a:t>.</a:t>
            </a:r>
            <a:endParaRPr>
              <a:solidFill>
                <a:schemeClr val="dk1"/>
              </a:solidFill>
            </a:endParaRPr>
          </a:p>
          <a:p>
            <a:pPr indent="0" lvl="0" marL="355600" rtl="0" algn="l">
              <a:lnSpc>
                <a:spcPct val="115000"/>
              </a:lnSpc>
              <a:spcBef>
                <a:spcPts val="1200"/>
              </a:spcBef>
              <a:spcAft>
                <a:spcPts val="1200"/>
              </a:spcAft>
              <a:buNone/>
            </a:pPr>
            <a:r>
              <a:rPr lang="en">
                <a:solidFill>
                  <a:schemeClr val="dk1"/>
                </a:solidFill>
              </a:rPr>
              <a:t>Technologies, !important Safety. “The ‘Trolley Problem’ of the Self-Driving Industry May Have Found a Solution.” </a:t>
            </a:r>
            <a:r>
              <a:rPr i="1" lang="en">
                <a:solidFill>
                  <a:schemeClr val="dk1"/>
                </a:solidFill>
              </a:rPr>
              <a:t>Medium</a:t>
            </a:r>
            <a:r>
              <a:rPr lang="en">
                <a:solidFill>
                  <a:schemeClr val="dk1"/>
                </a:solidFill>
              </a:rPr>
              <a:t>, Medium, 10 June 2020, </a:t>
            </a:r>
            <a:r>
              <a:rPr lang="en" u="sng">
                <a:solidFill>
                  <a:schemeClr val="hlink"/>
                </a:solidFill>
                <a:hlinkClick r:id="rId3"/>
              </a:rPr>
              <a:t>https://medium.com/@importanttech/the-trolley-problem-of-the-self-driving-industry-may-have-found-a-solution-30e1d40ce78c</a:t>
            </a:r>
            <a:r>
              <a:rPr lang="en">
                <a:solidFill>
                  <a:schemeClr val="dk1"/>
                </a:solidFill>
              </a:rPr>
              <a:t>.</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fdd883cff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fdd883cff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355600" rtl="0" algn="l">
              <a:lnSpc>
                <a:spcPct val="115000"/>
              </a:lnSpc>
              <a:spcBef>
                <a:spcPts val="1200"/>
              </a:spcBef>
              <a:spcAft>
                <a:spcPts val="0"/>
              </a:spcAft>
              <a:buNone/>
            </a:pPr>
            <a:r>
              <a:rPr lang="en">
                <a:solidFill>
                  <a:schemeClr val="dk1"/>
                </a:solidFill>
              </a:rPr>
              <a:t>“Deontological Ethics.” </a:t>
            </a:r>
            <a:r>
              <a:rPr i="1" lang="en">
                <a:solidFill>
                  <a:schemeClr val="dk1"/>
                </a:solidFill>
              </a:rPr>
              <a:t>Encyclopædia Britannica</a:t>
            </a:r>
            <a:r>
              <a:rPr lang="en">
                <a:solidFill>
                  <a:schemeClr val="dk1"/>
                </a:solidFill>
              </a:rPr>
              <a:t>, Encyclopædia Britannica, Inc., 20 July 1998, </a:t>
            </a:r>
            <a:r>
              <a:rPr lang="en" u="sng">
                <a:solidFill>
                  <a:srgbClr val="1155CC"/>
                </a:solidFill>
                <a:hlinkClick r:id="rId2">
                  <a:extLst>
                    <a:ext uri="{A12FA001-AC4F-418D-AE19-62706E023703}">
                      <ahyp:hlinkClr val="tx"/>
                    </a:ext>
                  </a:extLst>
                </a:hlinkClick>
              </a:rPr>
              <a:t>https://www.britannica.com/topic/deontological-ethics</a:t>
            </a:r>
            <a:r>
              <a:rPr lang="en">
                <a:solidFill>
                  <a:schemeClr val="dk1"/>
                </a:solidFill>
              </a:rPr>
              <a:t>.</a:t>
            </a:r>
            <a:endParaRPr>
              <a:solidFill>
                <a:schemeClr val="dk1"/>
              </a:solidFill>
            </a:endParaRPr>
          </a:p>
          <a:p>
            <a:pPr indent="0" lvl="0" marL="355600" rtl="0" algn="l">
              <a:lnSpc>
                <a:spcPct val="115000"/>
              </a:lnSpc>
              <a:spcBef>
                <a:spcPts val="1200"/>
              </a:spcBef>
              <a:spcAft>
                <a:spcPts val="0"/>
              </a:spcAft>
              <a:buClr>
                <a:schemeClr val="dk1"/>
              </a:buClr>
              <a:buSzPts val="1100"/>
              <a:buFont typeface="Arial"/>
              <a:buNone/>
            </a:pPr>
            <a:r>
              <a:rPr lang="en">
                <a:solidFill>
                  <a:schemeClr val="dk1"/>
                </a:solidFill>
              </a:rPr>
              <a:t>“Teleological Ethics.” </a:t>
            </a:r>
            <a:r>
              <a:rPr i="1" lang="en">
                <a:solidFill>
                  <a:schemeClr val="dk1"/>
                </a:solidFill>
              </a:rPr>
              <a:t>Encyclopædia Britannica</a:t>
            </a:r>
            <a:r>
              <a:rPr lang="en">
                <a:solidFill>
                  <a:schemeClr val="dk1"/>
                </a:solidFill>
              </a:rPr>
              <a:t>, Encyclopædia Britannica, Inc., 24 Apr. 2008, </a:t>
            </a:r>
            <a:r>
              <a:rPr lang="en" u="sng">
                <a:solidFill>
                  <a:schemeClr val="hlink"/>
                </a:solidFill>
                <a:hlinkClick r:id="rId3"/>
              </a:rPr>
              <a:t>https://www.britannica.com/topic/teleological-ethics</a:t>
            </a:r>
            <a:r>
              <a:rPr lang="en">
                <a:solidFill>
                  <a:schemeClr val="dk1"/>
                </a:solidFill>
              </a:rPr>
              <a:t>.</a:t>
            </a:r>
            <a:endParaRPr>
              <a:solidFill>
                <a:schemeClr val="dk1"/>
              </a:solidFill>
            </a:endParaRPr>
          </a:p>
          <a:p>
            <a:pPr indent="0" lvl="0" marL="355600" rtl="0" algn="l">
              <a:lnSpc>
                <a:spcPct val="115000"/>
              </a:lnSpc>
              <a:spcBef>
                <a:spcPts val="1200"/>
              </a:spcBef>
              <a:spcAft>
                <a:spcPts val="1200"/>
              </a:spcAft>
              <a:buClr>
                <a:schemeClr val="dk1"/>
              </a:buClr>
              <a:buSzPts val="1100"/>
              <a:buFont typeface="Arial"/>
              <a:buNone/>
            </a:pPr>
            <a:r>
              <a:rPr lang="en">
                <a:solidFill>
                  <a:schemeClr val="dk1"/>
                </a:solidFill>
              </a:rPr>
              <a:t>Weiler, Reed. “Artificial Intelligence and Ethics: An Exploration of Machine Morality.” </a:t>
            </a:r>
            <a:r>
              <a:rPr i="1" lang="en">
                <a:solidFill>
                  <a:schemeClr val="dk1"/>
                </a:solidFill>
              </a:rPr>
              <a:t>The World Mind</a:t>
            </a:r>
            <a:r>
              <a:rPr lang="en">
                <a:solidFill>
                  <a:schemeClr val="dk1"/>
                </a:solidFill>
              </a:rPr>
              <a:t>, The World Mind, 11 Mar. 2020, </a:t>
            </a:r>
            <a:r>
              <a:rPr lang="en" u="sng">
                <a:solidFill>
                  <a:schemeClr val="hlink"/>
                </a:solidFill>
                <a:hlinkClick r:id="rId4"/>
              </a:rPr>
              <a:t>https://www.theworldmind.org/home/2019/4/26/artificial-intelligence-and-ethics-an-exploration-of-machine-morality</a:t>
            </a:r>
            <a:r>
              <a:rPr lang="en">
                <a:solidFill>
                  <a:schemeClr val="dk1"/>
                </a:solidFill>
              </a:rPr>
              <a:t>.</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fdd883cff0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fdd883cff0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355600" rtl="0" algn="l">
              <a:lnSpc>
                <a:spcPct val="115000"/>
              </a:lnSpc>
              <a:spcBef>
                <a:spcPts val="1200"/>
              </a:spcBef>
              <a:spcAft>
                <a:spcPts val="1200"/>
              </a:spcAft>
              <a:buClr>
                <a:schemeClr val="dk1"/>
              </a:buClr>
              <a:buSzPts val="1100"/>
              <a:buFont typeface="Arial"/>
              <a:buNone/>
            </a:pPr>
            <a:r>
              <a:rPr lang="en">
                <a:solidFill>
                  <a:schemeClr val="dk1"/>
                </a:solidFill>
              </a:rPr>
              <a:t>Boyd, Christopher. “Car Owners Warned of Another Theft-Enabling Relay Attack.” </a:t>
            </a:r>
            <a:r>
              <a:rPr i="1" lang="en">
                <a:solidFill>
                  <a:schemeClr val="dk1"/>
                </a:solidFill>
              </a:rPr>
              <a:t>Malwarebytes Labs</a:t>
            </a:r>
            <a:r>
              <a:rPr lang="en">
                <a:solidFill>
                  <a:schemeClr val="dk1"/>
                </a:solidFill>
              </a:rPr>
              <a:t>, 17 May 2022, </a:t>
            </a:r>
            <a:r>
              <a:rPr lang="en" u="sng">
                <a:solidFill>
                  <a:srgbClr val="1155CC"/>
                </a:solidFill>
                <a:hlinkClick r:id="rId2">
                  <a:extLst>
                    <a:ext uri="{A12FA001-AC4F-418D-AE19-62706E023703}">
                      <ahyp:hlinkClr val="tx"/>
                    </a:ext>
                  </a:extLst>
                </a:hlinkClick>
              </a:rPr>
              <a:t>https://blog.malwarebytes.com/hacking-2/2022/05/car-owners-warned-of-another-theft-enabling-relay-attack/</a:t>
            </a:r>
            <a:r>
              <a:rPr lang="en">
                <a:solidFill>
                  <a:schemeClr val="dk1"/>
                </a:solidFill>
              </a:rPr>
              <a: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3fca87993f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3fca87993f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3fca87993f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3fca87993f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3fca87993f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3fca87993f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https://gizmodo.com/the-pentagons-long-road-to-an-army-of-autonomous-vehicl-1848761669</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3fca87993f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3fca87993f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3fca87993f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3fca87993f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3fca87993f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3fca87993f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3fca87993f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3fca87993f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3fca8799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3fca8799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https://www.techopedia.com/definition/30056/autonomous-vehicle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3fca87993f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3fca87993f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Roboto"/>
                <a:ea typeface="Roboto"/>
                <a:cs typeface="Roboto"/>
                <a:sym typeface="Roboto"/>
              </a:rPr>
              <a:t>Ethical Importance of the knowledge of automated vehicles stands under our knowledge of human development.</a:t>
            </a:r>
            <a:endParaRPr sz="1300">
              <a:solidFill>
                <a:schemeClr val="dk1"/>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300">
                <a:solidFill>
                  <a:schemeClr val="dk1"/>
                </a:solidFill>
                <a:latin typeface="Roboto"/>
                <a:ea typeface="Roboto"/>
                <a:cs typeface="Roboto"/>
                <a:sym typeface="Roboto"/>
              </a:rPr>
              <a:t>As automated vehicles evolve we must understand they will evolve to fulfill the needs of humans, and by understanding how humans focus their needs-based approach to solutions, we can peak into the future of what automated vehicles may look like. </a:t>
            </a:r>
            <a:endParaRPr sz="1300">
              <a:solidFill>
                <a:schemeClr val="dk1"/>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300">
                <a:solidFill>
                  <a:schemeClr val="dk1"/>
                </a:solidFill>
                <a:latin typeface="Roboto"/>
                <a:ea typeface="Roboto"/>
                <a:cs typeface="Roboto"/>
                <a:sym typeface="Roboto"/>
              </a:rPr>
              <a:t>Automated vehicles affect our everyday lives, and will only continue to do so in the future, therefore a universal understanding will make it easier to implement solutions to problems that may arise, morally, and ethically.</a:t>
            </a:r>
            <a:endParaRPr sz="1300">
              <a:solidFill>
                <a:schemeClr val="dk1"/>
              </a:solidFill>
              <a:latin typeface="Roboto"/>
              <a:ea typeface="Roboto"/>
              <a:cs typeface="Roboto"/>
              <a:sym typeface="Roboto"/>
            </a:endParaRPr>
          </a:p>
          <a:p>
            <a:pPr indent="0" lvl="0" marL="0" rtl="0" algn="l">
              <a:lnSpc>
                <a:spcPct val="115000"/>
              </a:lnSpc>
              <a:spcBef>
                <a:spcPts val="1200"/>
              </a:spcBef>
              <a:spcAft>
                <a:spcPts val="1200"/>
              </a:spcAft>
              <a:buNone/>
            </a:pPr>
            <a:r>
              <a:rPr lang="en" sz="1300">
                <a:solidFill>
                  <a:schemeClr val="dk1"/>
                </a:solidFill>
                <a:latin typeface="Roboto"/>
                <a:ea typeface="Roboto"/>
                <a:cs typeface="Roboto"/>
                <a:sym typeface="Roboto"/>
              </a:rPr>
              <a:t>As we explore and circulate knowledge of ethical dilemmas that may be presented when dealing with autonomous vehicles, we can further the conversation of what to do when those dilemmas come into play with reality.</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3fca87993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3fca87993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https://www.tomorrowsworldtoday.com/2021/08/09/history-of-autonomous-cars/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3fca87993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3fca87993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4240e10d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4240e10d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4240e10d5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4240e10d5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3fca87993f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3fca87993f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https://www.mckinsey.com/business-functions/mckinsey-digital/our-insights/building-smarter-cars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3fca87993f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3fca87993f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3fca87993f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3fca87993f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Team 4 Final Project</a:t>
            </a:r>
            <a:endParaRPr/>
          </a:p>
          <a:p>
            <a:pPr indent="0" lvl="0" marL="0" rtl="0" algn="ctr">
              <a:spcBef>
                <a:spcPts val="0"/>
              </a:spcBef>
              <a:spcAft>
                <a:spcPts val="0"/>
              </a:spcAft>
              <a:buNone/>
            </a:pPr>
            <a:r>
              <a:rPr lang="en" sz="2900"/>
              <a:t>Ethics of Autonomous Vehicles</a:t>
            </a:r>
            <a:endParaRPr sz="2900"/>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fontScale="25000"/>
          </a:bodyPr>
          <a:lstStyle/>
          <a:p>
            <a:pPr indent="0" lvl="0" marL="0" rtl="0" algn="ctr">
              <a:spcBef>
                <a:spcPts val="0"/>
              </a:spcBef>
              <a:spcAft>
                <a:spcPts val="0"/>
              </a:spcAft>
              <a:buNone/>
            </a:pPr>
            <a:r>
              <a:rPr b="1" lang="en" sz="7350"/>
              <a:t>Mason Hale, Herman Hettinger, Daniel Hutchins, Jonathan McCarrick, Ryan Taylor</a:t>
            </a:r>
            <a:endParaRPr sz="735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Ethical Dilemmas</a:t>
            </a:r>
            <a:endParaRPr/>
          </a:p>
        </p:txBody>
      </p:sp>
      <p:sp>
        <p:nvSpPr>
          <p:cNvPr id="124" name="Google Shape;124;p22"/>
          <p:cNvSpPr txBox="1"/>
          <p:nvPr>
            <p:ph idx="1" type="body"/>
          </p:nvPr>
        </p:nvSpPr>
        <p:spPr>
          <a:xfrm>
            <a:off x="387900" y="1489825"/>
            <a:ext cx="5039100" cy="3329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How does the onboard system make real-time logical decisions?</a:t>
            </a:r>
            <a:endParaRPr/>
          </a:p>
          <a:p>
            <a:pPr indent="-317500" lvl="1" marL="914400" rtl="0" algn="l">
              <a:spcBef>
                <a:spcPts val="0"/>
              </a:spcBef>
              <a:spcAft>
                <a:spcPts val="0"/>
              </a:spcAft>
              <a:buSzPts val="1400"/>
              <a:buChar char="-"/>
            </a:pPr>
            <a:r>
              <a:rPr lang="en"/>
              <a:t>Prime example: The Trolley Problem</a:t>
            </a:r>
            <a:endParaRPr/>
          </a:p>
          <a:p>
            <a:pPr indent="-317500" lvl="1" marL="914400" rtl="0" algn="l">
              <a:spcBef>
                <a:spcPts val="0"/>
              </a:spcBef>
              <a:spcAft>
                <a:spcPts val="0"/>
              </a:spcAft>
              <a:buSzPts val="1400"/>
              <a:buChar char="-"/>
            </a:pPr>
            <a:r>
              <a:rPr lang="en"/>
              <a:t>Few manufacturers have answered this, as it stirs controversy.</a:t>
            </a:r>
            <a:endParaRPr/>
          </a:p>
          <a:p>
            <a:pPr indent="-317500" lvl="1" marL="914400" rtl="0" algn="l">
              <a:spcBef>
                <a:spcPts val="0"/>
              </a:spcBef>
              <a:spcAft>
                <a:spcPts val="0"/>
              </a:spcAft>
              <a:buSzPts val="1400"/>
              <a:buChar char="-"/>
            </a:pPr>
            <a:r>
              <a:rPr lang="en"/>
              <a:t>Mercedes-Benz made their answer clear.</a:t>
            </a:r>
            <a:endParaRPr/>
          </a:p>
          <a:p>
            <a:pPr indent="-317500" lvl="2" marL="1371600" rtl="0" algn="l">
              <a:spcBef>
                <a:spcPts val="0"/>
              </a:spcBef>
              <a:spcAft>
                <a:spcPts val="0"/>
              </a:spcAft>
              <a:buSzPts val="1400"/>
              <a:buChar char="-"/>
            </a:pPr>
            <a:r>
              <a:rPr lang="en"/>
              <a:t>They will protect the passengers, regardless.</a:t>
            </a:r>
            <a:endParaRPr/>
          </a:p>
          <a:p>
            <a:pPr indent="-342900" lvl="0" marL="457200" rtl="0" algn="l">
              <a:spcBef>
                <a:spcPts val="0"/>
              </a:spcBef>
              <a:spcAft>
                <a:spcPts val="0"/>
              </a:spcAft>
              <a:buSzPts val="1800"/>
              <a:buChar char="-"/>
            </a:pPr>
            <a:r>
              <a:rPr lang="en"/>
              <a:t>Security</a:t>
            </a:r>
            <a:r>
              <a:rPr lang="en"/>
              <a:t> vs. convenience</a:t>
            </a:r>
            <a:endParaRPr/>
          </a:p>
          <a:p>
            <a:pPr indent="-317500" lvl="1" marL="914400" rtl="0" algn="l">
              <a:spcBef>
                <a:spcPts val="0"/>
              </a:spcBef>
              <a:spcAft>
                <a:spcPts val="0"/>
              </a:spcAft>
              <a:buSzPts val="1400"/>
              <a:buChar char="-"/>
            </a:pPr>
            <a:r>
              <a:rPr lang="en"/>
              <a:t>How do autonomous vehicle manufacturers decide?</a:t>
            </a:r>
            <a:endParaRPr/>
          </a:p>
          <a:p>
            <a:pPr indent="-317500" lvl="1" marL="914400" rtl="0" algn="l">
              <a:spcBef>
                <a:spcPts val="0"/>
              </a:spcBef>
              <a:spcAft>
                <a:spcPts val="0"/>
              </a:spcAft>
              <a:buSzPts val="1400"/>
              <a:buChar char="-"/>
            </a:pPr>
            <a:r>
              <a:rPr lang="en"/>
              <a:t>Security risks a major point of interest</a:t>
            </a:r>
            <a:endParaRPr/>
          </a:p>
        </p:txBody>
      </p:sp>
      <p:pic>
        <p:nvPicPr>
          <p:cNvPr id="125" name="Google Shape;125;p22"/>
          <p:cNvPicPr preferRelativeResize="0"/>
          <p:nvPr/>
        </p:nvPicPr>
        <p:blipFill>
          <a:blip r:embed="rId3">
            <a:alphaModFix/>
          </a:blip>
          <a:stretch>
            <a:fillRect/>
          </a:stretch>
        </p:blipFill>
        <p:spPr>
          <a:xfrm>
            <a:off x="5426875" y="1489825"/>
            <a:ext cx="3329224" cy="33292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3"/>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Deontology vs teleology on automation</a:t>
            </a:r>
            <a:endParaRPr/>
          </a:p>
        </p:txBody>
      </p:sp>
      <p:sp>
        <p:nvSpPr>
          <p:cNvPr id="131" name="Google Shape;131;p23"/>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Deontology: universal rules set distinguish right from wrong.</a:t>
            </a:r>
            <a:endParaRPr/>
          </a:p>
          <a:p>
            <a:pPr indent="-342900" lvl="0" marL="457200" rtl="0" algn="l">
              <a:spcBef>
                <a:spcPts val="0"/>
              </a:spcBef>
              <a:spcAft>
                <a:spcPts val="0"/>
              </a:spcAft>
              <a:buSzPts val="1800"/>
              <a:buChar char="-"/>
            </a:pPr>
            <a:r>
              <a:rPr lang="en"/>
              <a:t>Teleology: looks purely to the consequences of an action, and an agent must seek the least consequential decision.</a:t>
            </a:r>
            <a:endParaRPr/>
          </a:p>
          <a:p>
            <a:pPr indent="-317500" lvl="1" marL="914400" rtl="0" algn="l">
              <a:spcBef>
                <a:spcPts val="0"/>
              </a:spcBef>
              <a:spcAft>
                <a:spcPts val="0"/>
              </a:spcAft>
              <a:buSzPts val="1400"/>
              <a:buChar char="-"/>
            </a:pPr>
            <a:r>
              <a:rPr lang="en"/>
              <a:t>Deontologists are concerned with means, teleologists are concerned with ends.</a:t>
            </a:r>
            <a:endParaRPr/>
          </a:p>
          <a:p>
            <a:pPr indent="-342900" lvl="0" marL="457200" rtl="0" algn="l">
              <a:spcBef>
                <a:spcPts val="0"/>
              </a:spcBef>
              <a:spcAft>
                <a:spcPts val="0"/>
              </a:spcAft>
              <a:buSzPts val="1800"/>
              <a:buChar char="-"/>
            </a:pPr>
            <a:r>
              <a:rPr lang="en"/>
              <a:t>Example of a situation for an AI decision </a:t>
            </a:r>
            <a:endParaRPr/>
          </a:p>
          <a:p>
            <a:pPr indent="-317500" lvl="1" marL="914400" rtl="0" algn="l">
              <a:spcBef>
                <a:spcPts val="0"/>
              </a:spcBef>
              <a:spcAft>
                <a:spcPts val="0"/>
              </a:spcAft>
              <a:buSzPts val="1400"/>
              <a:buChar char="-"/>
            </a:pPr>
            <a:r>
              <a:rPr lang="en"/>
              <a:t>Fork in the road: child on the left, elderly person on the right.</a:t>
            </a:r>
            <a:endParaRPr/>
          </a:p>
          <a:p>
            <a:pPr indent="-317500" lvl="2" marL="1371600" rtl="0" algn="l">
              <a:spcBef>
                <a:spcPts val="0"/>
              </a:spcBef>
              <a:spcAft>
                <a:spcPts val="0"/>
              </a:spcAft>
              <a:buSzPts val="1400"/>
              <a:buChar char="-"/>
            </a:pPr>
            <a:r>
              <a:rPr lang="en"/>
              <a:t>Teleology would turn right, as the child may live a full life.</a:t>
            </a:r>
            <a:endParaRPr/>
          </a:p>
          <a:p>
            <a:pPr indent="-317500" lvl="2" marL="1371600" rtl="0" algn="l">
              <a:spcBef>
                <a:spcPts val="0"/>
              </a:spcBef>
              <a:spcAft>
                <a:spcPts val="0"/>
              </a:spcAft>
              <a:buSzPts val="1400"/>
              <a:buChar char="-"/>
            </a:pPr>
            <a:r>
              <a:rPr lang="en"/>
              <a:t>Deontology may consider either path, prompting both have individual rights or life ahead of them.</a:t>
            </a:r>
            <a:endParaRPr/>
          </a:p>
          <a:p>
            <a:pPr indent="-317500" lvl="3" marL="1828800" rtl="0" algn="l">
              <a:spcBef>
                <a:spcPts val="0"/>
              </a:spcBef>
              <a:spcAft>
                <a:spcPts val="0"/>
              </a:spcAft>
              <a:buSzPts val="1400"/>
              <a:buChar char="-"/>
            </a:pPr>
            <a:r>
              <a:rPr lang="en"/>
              <a:t>A dilemma </a:t>
            </a:r>
            <a:r>
              <a:rPr lang="en"/>
              <a:t>among</a:t>
            </a:r>
            <a:r>
              <a:rPr lang="en"/>
              <a:t> developers.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Security</a:t>
            </a:r>
            <a:r>
              <a:rPr lang="en"/>
              <a:t> Risks</a:t>
            </a:r>
            <a:endParaRPr/>
          </a:p>
        </p:txBody>
      </p:sp>
      <p:sp>
        <p:nvSpPr>
          <p:cNvPr id="137" name="Google Shape;137;p24"/>
          <p:cNvSpPr txBox="1"/>
          <p:nvPr>
            <p:ph idx="1" type="body"/>
          </p:nvPr>
        </p:nvSpPr>
        <p:spPr>
          <a:xfrm>
            <a:off x="387900" y="1489825"/>
            <a:ext cx="40956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Bluetooth or relay attacks are one of the popular hacking methods.</a:t>
            </a:r>
            <a:endParaRPr/>
          </a:p>
          <a:p>
            <a:pPr indent="-317500" lvl="1" marL="914400" rtl="0" algn="l">
              <a:spcBef>
                <a:spcPts val="0"/>
              </a:spcBef>
              <a:spcAft>
                <a:spcPts val="0"/>
              </a:spcAft>
              <a:buSzPts val="1400"/>
              <a:buChar char="-"/>
            </a:pPr>
            <a:r>
              <a:rPr lang="en"/>
              <a:t>Man-in-the-middle attack (2 people or 1 person with 2 devices)</a:t>
            </a:r>
            <a:endParaRPr/>
          </a:p>
          <a:p>
            <a:pPr indent="-317500" lvl="1" marL="914400" rtl="0" algn="l">
              <a:spcBef>
                <a:spcPts val="0"/>
              </a:spcBef>
              <a:spcAft>
                <a:spcPts val="0"/>
              </a:spcAft>
              <a:buSzPts val="1400"/>
              <a:buChar char="-"/>
            </a:pPr>
            <a:r>
              <a:rPr lang="en"/>
              <a:t>(replay attacks solved on turn-key vehicles, rolling codes)</a:t>
            </a:r>
            <a:endParaRPr/>
          </a:p>
          <a:p>
            <a:pPr indent="-342900" lvl="0" marL="457200" rtl="0" algn="l">
              <a:spcBef>
                <a:spcPts val="0"/>
              </a:spcBef>
              <a:spcAft>
                <a:spcPts val="0"/>
              </a:spcAft>
              <a:buSzPts val="1800"/>
              <a:buChar char="-"/>
            </a:pPr>
            <a:r>
              <a:rPr lang="en"/>
              <a:t>Data Alterations</a:t>
            </a:r>
            <a:endParaRPr/>
          </a:p>
          <a:p>
            <a:pPr indent="-317500" lvl="1" marL="914400" rtl="0" algn="l">
              <a:spcBef>
                <a:spcPts val="0"/>
              </a:spcBef>
              <a:spcAft>
                <a:spcPts val="0"/>
              </a:spcAft>
              <a:buSzPts val="1400"/>
              <a:buChar char="-"/>
            </a:pPr>
            <a:r>
              <a:rPr lang="en"/>
              <a:t>Deleting frames in random intervals</a:t>
            </a:r>
            <a:endParaRPr/>
          </a:p>
          <a:p>
            <a:pPr indent="-317500" lvl="1" marL="914400" rtl="0" algn="l">
              <a:spcBef>
                <a:spcPts val="0"/>
              </a:spcBef>
              <a:spcAft>
                <a:spcPts val="0"/>
              </a:spcAft>
              <a:buSzPts val="1400"/>
              <a:buChar char="-"/>
            </a:pPr>
            <a:r>
              <a:rPr lang="en"/>
              <a:t>Formatting </a:t>
            </a:r>
            <a:r>
              <a:rPr lang="en"/>
              <a:t>video files to corrupt them</a:t>
            </a:r>
            <a:endParaRPr/>
          </a:p>
          <a:p>
            <a:pPr indent="-317500" lvl="1" marL="914400" rtl="0" algn="l">
              <a:spcBef>
                <a:spcPts val="0"/>
              </a:spcBef>
              <a:spcAft>
                <a:spcPts val="0"/>
              </a:spcAft>
              <a:buSzPts val="1400"/>
              <a:buChar char="-"/>
            </a:pPr>
            <a:r>
              <a:rPr lang="en"/>
              <a:t>Affects real-time decisions by onboard system</a:t>
            </a:r>
            <a:endParaRPr/>
          </a:p>
        </p:txBody>
      </p:sp>
      <p:pic>
        <p:nvPicPr>
          <p:cNvPr id="138" name="Google Shape;138;p24"/>
          <p:cNvPicPr preferRelativeResize="0"/>
          <p:nvPr/>
        </p:nvPicPr>
        <p:blipFill rotWithShape="1">
          <a:blip r:embed="rId3">
            <a:alphaModFix/>
          </a:blip>
          <a:srcRect b="5412" l="12337" r="12344" t="5126"/>
          <a:stretch/>
        </p:blipFill>
        <p:spPr>
          <a:xfrm>
            <a:off x="4483500" y="1651225"/>
            <a:ext cx="4405050" cy="2917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The Future</a:t>
            </a:r>
            <a:endParaRPr/>
          </a:p>
        </p:txBody>
      </p:sp>
      <p:sp>
        <p:nvSpPr>
          <p:cNvPr id="144" name="Google Shape;144;p2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More companies working on autonomous driving (ie. GM, Volvo, Volkswagen)</a:t>
            </a:r>
            <a:endParaRPr/>
          </a:p>
          <a:p>
            <a:pPr indent="-342900" lvl="0" marL="457200" rtl="0" algn="l">
              <a:spcBef>
                <a:spcPts val="0"/>
              </a:spcBef>
              <a:spcAft>
                <a:spcPts val="0"/>
              </a:spcAft>
              <a:buSzPts val="1800"/>
              <a:buChar char="●"/>
            </a:pPr>
            <a:r>
              <a:rPr lang="en"/>
              <a:t>Sensors have become smaller and cheaper</a:t>
            </a:r>
            <a:endParaRPr/>
          </a:p>
          <a:p>
            <a:pPr indent="-342900" lvl="0" marL="457200" rtl="0" algn="l">
              <a:spcBef>
                <a:spcPts val="0"/>
              </a:spcBef>
              <a:spcAft>
                <a:spcPts val="0"/>
              </a:spcAft>
              <a:buSzPts val="1800"/>
              <a:buChar char="●"/>
            </a:pPr>
            <a:r>
              <a:rPr lang="en"/>
              <a:t>New problems would arise, more cars on the road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Future of civilian Vehicles</a:t>
            </a:r>
            <a:endParaRPr/>
          </a:p>
        </p:txBody>
      </p:sp>
      <p:sp>
        <p:nvSpPr>
          <p:cNvPr id="150" name="Google Shape;150;p2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While more Auto companies are investing in such projects, many have different ideas. Volkswagen is looking into s</a:t>
            </a:r>
            <a:r>
              <a:rPr lang="en"/>
              <a:t>ubscription based service rather than owning the car. GM is looking to sell straight to the public. While Volvo is planning on fleets or to supply other competitors.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Future of warfare vehicles</a:t>
            </a:r>
            <a:endParaRPr/>
          </a:p>
        </p:txBody>
      </p:sp>
      <p:sp>
        <p:nvSpPr>
          <p:cNvPr id="156" name="Google Shape;156;p27"/>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As we get closer to Autonomous vehicles, one thing has stuck out for military uses, The security of it. Autonomous vehicles, like any other piece of computerized technology, are by definition susceptible to some degree of would-be attackers. Those attacks can potentially occur by tricking a vehicle’s cameras and sensors into veering into the wrong lane or by targeting software vulnerabilities much like one would on any other computer.</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8"/>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Benefits &amp; drawbacks</a:t>
            </a:r>
            <a:r>
              <a:rPr lang="en"/>
              <a:t> of automated vehicles in the automotive industry</a:t>
            </a:r>
            <a:endParaRPr/>
          </a:p>
        </p:txBody>
      </p:sp>
      <p:graphicFrame>
        <p:nvGraphicFramePr>
          <p:cNvPr id="162" name="Google Shape;162;p28"/>
          <p:cNvGraphicFramePr/>
          <p:nvPr/>
        </p:nvGraphicFramePr>
        <p:xfrm>
          <a:off x="952500" y="1809750"/>
          <a:ext cx="3000000" cy="3000000"/>
        </p:xfrm>
        <a:graphic>
          <a:graphicData uri="http://schemas.openxmlformats.org/drawingml/2006/table">
            <a:tbl>
              <a:tblPr>
                <a:noFill/>
                <a:tableStyleId>{4771031F-C73F-4AC5-8F09-4CB0CEDA0C68}</a:tableStyleId>
              </a:tblPr>
              <a:tblGrid>
                <a:gridCol w="3619500"/>
                <a:gridCol w="3619500"/>
              </a:tblGrid>
              <a:tr h="634150">
                <a:tc>
                  <a:txBody>
                    <a:bodyPr/>
                    <a:lstStyle/>
                    <a:p>
                      <a:pPr indent="0" lvl="0" marL="0" rtl="0" algn="ctr">
                        <a:spcBef>
                          <a:spcPts val="0"/>
                        </a:spcBef>
                        <a:spcAft>
                          <a:spcPts val="0"/>
                        </a:spcAft>
                        <a:buNone/>
                      </a:pPr>
                      <a:r>
                        <a:rPr b="1" lang="en" sz="1800">
                          <a:solidFill>
                            <a:schemeClr val="dk1"/>
                          </a:solidFill>
                          <a:latin typeface="Roboto"/>
                          <a:ea typeface="Roboto"/>
                          <a:cs typeface="Roboto"/>
                          <a:sym typeface="Roboto"/>
                        </a:rPr>
                        <a:t>Benefits</a:t>
                      </a:r>
                      <a:endParaRPr b="1"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Roboto"/>
                          <a:ea typeface="Roboto"/>
                          <a:cs typeface="Roboto"/>
                          <a:sym typeface="Roboto"/>
                        </a:rPr>
                        <a:t>Drawbacks</a:t>
                      </a:r>
                      <a:endParaRPr b="1"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34150">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Lower labor cost</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Cost of the vehicle</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34150">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Faster shipping </a:t>
                      </a:r>
                      <a:r>
                        <a:rPr lang="en" sz="1800">
                          <a:solidFill>
                            <a:schemeClr val="dk1"/>
                          </a:solidFill>
                          <a:latin typeface="Roboto"/>
                          <a:ea typeface="Roboto"/>
                          <a:cs typeface="Roboto"/>
                          <a:sym typeface="Roboto"/>
                        </a:rPr>
                        <a:t>and production</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Maintenance of the vehicle</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34150">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Efficiency</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Data Protection</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Benefits &amp; drawbacks of civilian automated vehicles</a:t>
            </a:r>
            <a:endParaRPr/>
          </a:p>
        </p:txBody>
      </p:sp>
      <p:graphicFrame>
        <p:nvGraphicFramePr>
          <p:cNvPr id="168" name="Google Shape;168;p29"/>
          <p:cNvGraphicFramePr/>
          <p:nvPr/>
        </p:nvGraphicFramePr>
        <p:xfrm>
          <a:off x="952500" y="1809750"/>
          <a:ext cx="3000000" cy="3000000"/>
        </p:xfrm>
        <a:graphic>
          <a:graphicData uri="http://schemas.openxmlformats.org/drawingml/2006/table">
            <a:tbl>
              <a:tblPr>
                <a:noFill/>
                <a:tableStyleId>{4771031F-C73F-4AC5-8F09-4CB0CEDA0C68}</a:tableStyleId>
              </a:tblPr>
              <a:tblGrid>
                <a:gridCol w="3619500"/>
                <a:gridCol w="3619500"/>
              </a:tblGrid>
              <a:tr h="634150">
                <a:tc>
                  <a:txBody>
                    <a:bodyPr/>
                    <a:lstStyle/>
                    <a:p>
                      <a:pPr indent="0" lvl="0" marL="0" rtl="0" algn="ctr">
                        <a:spcBef>
                          <a:spcPts val="0"/>
                        </a:spcBef>
                        <a:spcAft>
                          <a:spcPts val="0"/>
                        </a:spcAft>
                        <a:buNone/>
                      </a:pPr>
                      <a:r>
                        <a:rPr b="1" lang="en" sz="1800">
                          <a:solidFill>
                            <a:schemeClr val="dk1"/>
                          </a:solidFill>
                          <a:latin typeface="Roboto"/>
                          <a:ea typeface="Roboto"/>
                          <a:cs typeface="Roboto"/>
                          <a:sym typeface="Roboto"/>
                        </a:rPr>
                        <a:t>Benefits</a:t>
                      </a:r>
                      <a:endParaRPr b="1"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Roboto"/>
                          <a:ea typeface="Roboto"/>
                          <a:cs typeface="Roboto"/>
                          <a:sym typeface="Roboto"/>
                        </a:rPr>
                        <a:t>Drawbacks</a:t>
                      </a:r>
                      <a:endParaRPr b="1"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34150">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Safer roadways</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Cost of the car</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34150">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Less traffic jams</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On the road with human driven cars</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34150">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Efficiency</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Data Security</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0"/>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Benefits &amp; drawbacks of military automated vehicles</a:t>
            </a:r>
            <a:endParaRPr/>
          </a:p>
        </p:txBody>
      </p:sp>
      <p:graphicFrame>
        <p:nvGraphicFramePr>
          <p:cNvPr id="174" name="Google Shape;174;p30"/>
          <p:cNvGraphicFramePr/>
          <p:nvPr/>
        </p:nvGraphicFramePr>
        <p:xfrm>
          <a:off x="952500" y="1809750"/>
          <a:ext cx="3000000" cy="3000000"/>
        </p:xfrm>
        <a:graphic>
          <a:graphicData uri="http://schemas.openxmlformats.org/drawingml/2006/table">
            <a:tbl>
              <a:tblPr>
                <a:noFill/>
                <a:tableStyleId>{4771031F-C73F-4AC5-8F09-4CB0CEDA0C68}</a:tableStyleId>
              </a:tblPr>
              <a:tblGrid>
                <a:gridCol w="3619500"/>
                <a:gridCol w="3619500"/>
              </a:tblGrid>
              <a:tr h="634150">
                <a:tc>
                  <a:txBody>
                    <a:bodyPr/>
                    <a:lstStyle/>
                    <a:p>
                      <a:pPr indent="0" lvl="0" marL="0" rtl="0" algn="ctr">
                        <a:spcBef>
                          <a:spcPts val="0"/>
                        </a:spcBef>
                        <a:spcAft>
                          <a:spcPts val="0"/>
                        </a:spcAft>
                        <a:buNone/>
                      </a:pPr>
                      <a:r>
                        <a:rPr b="1" lang="en" sz="1800">
                          <a:solidFill>
                            <a:schemeClr val="dk1"/>
                          </a:solidFill>
                          <a:latin typeface="Roboto"/>
                          <a:ea typeface="Roboto"/>
                          <a:cs typeface="Roboto"/>
                          <a:sym typeface="Roboto"/>
                        </a:rPr>
                        <a:t>Benefits</a:t>
                      </a:r>
                      <a:endParaRPr b="1"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Roboto"/>
                          <a:ea typeface="Roboto"/>
                          <a:cs typeface="Roboto"/>
                          <a:sym typeface="Roboto"/>
                        </a:rPr>
                        <a:t>Drawbacks</a:t>
                      </a:r>
                      <a:endParaRPr b="1"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34150">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Safer missions for humans</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Morality of use more than driving or flying</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34150">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Faster deployment</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Ability to </a:t>
                      </a:r>
                      <a:r>
                        <a:rPr lang="en" sz="1800">
                          <a:solidFill>
                            <a:schemeClr val="dk1"/>
                          </a:solidFill>
                          <a:latin typeface="Roboto"/>
                          <a:ea typeface="Roboto"/>
                          <a:cs typeface="Roboto"/>
                          <a:sym typeface="Roboto"/>
                        </a:rPr>
                        <a:t>manufacture for military uses</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634150">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Versatility</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342900" lvl="0" marL="457200" rtl="0" algn="l">
                        <a:spcBef>
                          <a:spcPts val="0"/>
                        </a:spcBef>
                        <a:spcAft>
                          <a:spcPts val="0"/>
                        </a:spcAft>
                        <a:buClr>
                          <a:schemeClr val="dk1"/>
                        </a:buClr>
                        <a:buSzPts val="1800"/>
                        <a:buFont typeface="Roboto"/>
                        <a:buChar char="●"/>
                      </a:pPr>
                      <a:r>
                        <a:rPr lang="en" sz="1800">
                          <a:solidFill>
                            <a:schemeClr val="dk1"/>
                          </a:solidFill>
                          <a:latin typeface="Roboto"/>
                          <a:ea typeface="Roboto"/>
                          <a:cs typeface="Roboto"/>
                          <a:sym typeface="Roboto"/>
                        </a:rPr>
                        <a:t>Data Security</a:t>
                      </a:r>
                      <a:endParaRPr sz="1800">
                        <a:solidFill>
                          <a:schemeClr val="dk1"/>
                        </a:solidFill>
                        <a:latin typeface="Roboto"/>
                        <a:ea typeface="Roboto"/>
                        <a:cs typeface="Roboto"/>
                        <a:sym typeface="Roboto"/>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1"/>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P</a:t>
            </a:r>
            <a:r>
              <a:rPr lang="en"/>
              <a:t>roposal to problems for automated vehicles in society</a:t>
            </a:r>
            <a:endParaRPr/>
          </a:p>
        </p:txBody>
      </p:sp>
      <p:sp>
        <p:nvSpPr>
          <p:cNvPr id="180" name="Google Shape;180;p3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
              <a:t>The problem we are </a:t>
            </a:r>
            <a:r>
              <a:rPr lang="en"/>
              <a:t>helping</a:t>
            </a:r>
            <a:r>
              <a:rPr lang="en"/>
              <a:t> solve is with autonomous vehicle is the need for humans to actively be in control</a:t>
            </a:r>
            <a:endParaRPr/>
          </a:p>
          <a:p>
            <a:pPr indent="-342900" lvl="0" marL="457200" rtl="0" algn="l">
              <a:spcBef>
                <a:spcPts val="1200"/>
              </a:spcBef>
              <a:spcAft>
                <a:spcPts val="0"/>
              </a:spcAft>
              <a:buSzPts val="1800"/>
              <a:buChar char="●"/>
            </a:pPr>
            <a:r>
              <a:rPr lang="en"/>
              <a:t>Instead of having the vehicle fully </a:t>
            </a:r>
            <a:r>
              <a:rPr lang="en"/>
              <a:t>autonomous, keep most of the functions to help the human without taking the need for human away. </a:t>
            </a:r>
            <a:endParaRPr/>
          </a:p>
          <a:p>
            <a:pPr indent="-342900" lvl="0" marL="457200" rtl="0" algn="l">
              <a:spcBef>
                <a:spcPts val="0"/>
              </a:spcBef>
              <a:spcAft>
                <a:spcPts val="0"/>
              </a:spcAft>
              <a:buSzPts val="1800"/>
              <a:buChar char="●"/>
            </a:pPr>
            <a:r>
              <a:rPr lang="en"/>
              <a:t>Examples would include helping load and unload trucks, lane keeping, adaptive cruise control, and the ability to help steer to avoid accidents</a:t>
            </a:r>
            <a:endParaRPr/>
          </a:p>
          <a:p>
            <a:pPr indent="0" lvl="0" marL="45720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are automated vehicles?</a:t>
            </a:r>
            <a:endParaRPr/>
          </a:p>
        </p:txBody>
      </p:sp>
      <p:sp>
        <p:nvSpPr>
          <p:cNvPr id="70" name="Google Shape;70;p1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An autonomous vehicle is a vehicle that can drive itself without input from a human driver. There are several levels of self-driving vehicles, depending on their level of automation. These levels have been defined by the Society of Automotive Engineers (SAE) which has set 6 of them adopted by the U.S. Department of Transportation ranging from Level 0 (fully manual) to Level 5 (fully autonomous).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2"/>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Ethical importance of the knowledge of automated vehicles in society’s future</a:t>
            </a:r>
            <a:endParaRPr/>
          </a:p>
        </p:txBody>
      </p:sp>
      <p:sp>
        <p:nvSpPr>
          <p:cNvPr id="186" name="Google Shape;186;p32"/>
          <p:cNvSpPr txBox="1"/>
          <p:nvPr>
            <p:ph idx="1" type="body"/>
          </p:nvPr>
        </p:nvSpPr>
        <p:spPr>
          <a:xfrm>
            <a:off x="299725" y="1386924"/>
            <a:ext cx="8368200" cy="30789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sz="1300"/>
              <a:t>The Ethical Importance of the knowledge of automated vehicles stands under our knowledge of human development.</a:t>
            </a:r>
            <a:endParaRPr sz="1300"/>
          </a:p>
          <a:p>
            <a:pPr indent="-311150" lvl="0" marL="457200" rtl="0" algn="l">
              <a:spcBef>
                <a:spcPts val="0"/>
              </a:spcBef>
              <a:spcAft>
                <a:spcPts val="0"/>
              </a:spcAft>
              <a:buSzPts val="1300"/>
              <a:buChar char="●"/>
            </a:pPr>
            <a:r>
              <a:rPr lang="en" sz="1300"/>
              <a:t>As automated vehicles evolve we must understand they will evolve to fulfill the needs of humans. </a:t>
            </a:r>
            <a:endParaRPr sz="1300"/>
          </a:p>
          <a:p>
            <a:pPr indent="-311150" lvl="0" marL="457200" rtl="0" algn="l">
              <a:spcBef>
                <a:spcPts val="0"/>
              </a:spcBef>
              <a:spcAft>
                <a:spcPts val="0"/>
              </a:spcAft>
              <a:buSzPts val="1300"/>
              <a:buChar char="●"/>
            </a:pPr>
            <a:r>
              <a:rPr lang="en" sz="1300"/>
              <a:t>Automated vehicles affect our everyday lives, and will only continue to do so in the future</a:t>
            </a:r>
            <a:endParaRPr sz="1300"/>
          </a:p>
          <a:p>
            <a:pPr indent="-311150" lvl="0" marL="457200" rtl="0" algn="l">
              <a:spcBef>
                <a:spcPts val="0"/>
              </a:spcBef>
              <a:spcAft>
                <a:spcPts val="0"/>
              </a:spcAft>
              <a:buSzPts val="1300"/>
              <a:buChar char="●"/>
            </a:pPr>
            <a:r>
              <a:rPr lang="en" sz="1300"/>
              <a:t>As we explore and circulate knowledge of ethical </a:t>
            </a:r>
            <a:r>
              <a:rPr lang="en" sz="1300"/>
              <a:t>dilemmas</a:t>
            </a:r>
            <a:r>
              <a:rPr lang="en" sz="1300"/>
              <a:t> that may be presented when dealing with autonomous vehicles, we can further the conversation of what to do when those </a:t>
            </a:r>
            <a:r>
              <a:rPr lang="en" sz="1300"/>
              <a:t>dilemmas</a:t>
            </a:r>
            <a:r>
              <a:rPr lang="en" sz="1300"/>
              <a:t> come into play with reality.</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The History</a:t>
            </a:r>
            <a:endParaRPr/>
          </a:p>
        </p:txBody>
      </p:sp>
      <p:sp>
        <p:nvSpPr>
          <p:cNvPr id="76" name="Google Shape;76;p1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Char char="●"/>
            </a:pPr>
            <a:r>
              <a:rPr lang="en" sz="1200"/>
              <a:t>In the 1500s, Leonardo Davinci created a diagram using springs that was said to be the first robot</a:t>
            </a:r>
            <a:endParaRPr sz="1200"/>
          </a:p>
          <a:p>
            <a:pPr indent="-304800" lvl="0" marL="457200" rtl="0" algn="l">
              <a:spcBef>
                <a:spcPts val="0"/>
              </a:spcBef>
              <a:spcAft>
                <a:spcPts val="0"/>
              </a:spcAft>
              <a:buSzPts val="1200"/>
              <a:buChar char="●"/>
            </a:pPr>
            <a:r>
              <a:rPr lang="en" sz="1200"/>
              <a:t>In 1925, Francis Houdina demonstrated a radio controlled car throughout the street.</a:t>
            </a:r>
            <a:endParaRPr sz="1200"/>
          </a:p>
          <a:p>
            <a:pPr indent="-304800" lvl="0" marL="457200" rtl="0" algn="l">
              <a:spcBef>
                <a:spcPts val="0"/>
              </a:spcBef>
              <a:spcAft>
                <a:spcPts val="0"/>
              </a:spcAft>
              <a:buSzPts val="1200"/>
              <a:buChar char="●"/>
            </a:pPr>
            <a:r>
              <a:rPr lang="en" sz="1200"/>
              <a:t>In 1939, General Motors created the first self-driving car model, and the first model was actually built in 1958.</a:t>
            </a:r>
            <a:endParaRPr sz="1200"/>
          </a:p>
          <a:p>
            <a:pPr indent="-304800" lvl="0" marL="457200" rtl="0" algn="l">
              <a:spcBef>
                <a:spcPts val="0"/>
              </a:spcBef>
              <a:spcAft>
                <a:spcPts val="0"/>
              </a:spcAft>
              <a:buSzPts val="1200"/>
              <a:buChar char="●"/>
            </a:pPr>
            <a:r>
              <a:rPr lang="en" sz="1200"/>
              <a:t>In 1995, Carnegie Mellon researchers took the first self driving car to the road from Pittsburgh, all the way to California, only controlling the speed and brakes.</a:t>
            </a:r>
            <a:endParaRPr sz="1200"/>
          </a:p>
          <a:p>
            <a:pPr indent="-304800" lvl="0" marL="457200" rtl="0" algn="l">
              <a:spcBef>
                <a:spcPts val="0"/>
              </a:spcBef>
              <a:spcAft>
                <a:spcPts val="0"/>
              </a:spcAft>
              <a:buSzPts val="1200"/>
              <a:buChar char="●"/>
            </a:pPr>
            <a:r>
              <a:rPr lang="en" sz="1200"/>
              <a:t>Today autonomous vehicles have become a reliable source of transportation, through companies such as Tesla.</a:t>
            </a:r>
            <a:endParaRPr sz="1200"/>
          </a:p>
        </p:txBody>
      </p:sp>
      <p:pic>
        <p:nvPicPr>
          <p:cNvPr id="77" name="Google Shape;77;p15"/>
          <p:cNvPicPr preferRelativeResize="0"/>
          <p:nvPr/>
        </p:nvPicPr>
        <p:blipFill>
          <a:blip r:embed="rId3">
            <a:alphaModFix/>
          </a:blip>
          <a:stretch>
            <a:fillRect/>
          </a:stretch>
        </p:blipFill>
        <p:spPr>
          <a:xfrm>
            <a:off x="914400" y="3094125"/>
            <a:ext cx="2728925" cy="1535025"/>
          </a:xfrm>
          <a:prstGeom prst="rect">
            <a:avLst/>
          </a:prstGeom>
          <a:noFill/>
          <a:ln>
            <a:noFill/>
          </a:ln>
        </p:spPr>
      </p:pic>
      <p:pic>
        <p:nvPicPr>
          <p:cNvPr id="78" name="Google Shape;78;p15"/>
          <p:cNvPicPr preferRelativeResize="0"/>
          <p:nvPr/>
        </p:nvPicPr>
        <p:blipFill>
          <a:blip r:embed="rId4">
            <a:alphaModFix/>
          </a:blip>
          <a:stretch>
            <a:fillRect/>
          </a:stretch>
        </p:blipFill>
        <p:spPr>
          <a:xfrm>
            <a:off x="4572000" y="3094117"/>
            <a:ext cx="2772449" cy="1837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87900" y="458025"/>
            <a:ext cx="83682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Present applications for </a:t>
            </a:r>
            <a:r>
              <a:rPr lang="en"/>
              <a:t>Autonomous</a:t>
            </a:r>
            <a:r>
              <a:rPr lang="en"/>
              <a:t> vehicles</a:t>
            </a:r>
            <a:endParaRPr/>
          </a:p>
        </p:txBody>
      </p:sp>
      <p:sp>
        <p:nvSpPr>
          <p:cNvPr id="84" name="Google Shape;84;p1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Autonomous Vehicles are currently used in everyday life</a:t>
            </a:r>
            <a:endParaRPr/>
          </a:p>
          <a:p>
            <a:pPr indent="-342900" lvl="0" marL="457200" rtl="0" algn="l">
              <a:spcBef>
                <a:spcPts val="0"/>
              </a:spcBef>
              <a:spcAft>
                <a:spcPts val="0"/>
              </a:spcAft>
              <a:buSzPts val="1800"/>
              <a:buChar char="●"/>
            </a:pPr>
            <a:r>
              <a:rPr lang="en"/>
              <a:t>Some Common applications for autonomous vehicles are:</a:t>
            </a:r>
            <a:endParaRPr/>
          </a:p>
          <a:p>
            <a:pPr indent="-317500" lvl="1" marL="914400" rtl="0" algn="l">
              <a:spcBef>
                <a:spcPts val="0"/>
              </a:spcBef>
              <a:spcAft>
                <a:spcPts val="0"/>
              </a:spcAft>
              <a:buSzPts val="1400"/>
              <a:buChar char="○"/>
            </a:pPr>
            <a:r>
              <a:rPr lang="en"/>
              <a:t>Use of consumer vehicles such as self driving cars.</a:t>
            </a:r>
            <a:endParaRPr/>
          </a:p>
          <a:p>
            <a:pPr indent="-317500" lvl="1" marL="914400" rtl="0" algn="l">
              <a:spcBef>
                <a:spcPts val="0"/>
              </a:spcBef>
              <a:spcAft>
                <a:spcPts val="0"/>
              </a:spcAft>
              <a:buSzPts val="1400"/>
              <a:buChar char="○"/>
            </a:pPr>
            <a:r>
              <a:rPr lang="en"/>
              <a:t>Use of industrial equipment, such as factory AI that transports goods/perform tasks within the organization.</a:t>
            </a:r>
            <a:endParaRPr/>
          </a:p>
          <a:p>
            <a:pPr indent="-317500" lvl="1" marL="914400" rtl="0" algn="l">
              <a:spcBef>
                <a:spcPts val="0"/>
              </a:spcBef>
              <a:spcAft>
                <a:spcPts val="0"/>
              </a:spcAft>
              <a:buSzPts val="1400"/>
              <a:buChar char="○"/>
            </a:pPr>
            <a:r>
              <a:rPr lang="en"/>
              <a:t>Military use of autonomous vehicles, such as surveillance and weapons drones.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Rising tech companies in the industry</a:t>
            </a:r>
            <a:endParaRPr/>
          </a:p>
        </p:txBody>
      </p:sp>
      <p:sp>
        <p:nvSpPr>
          <p:cNvPr id="90" name="Google Shape;90;p17"/>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lnSpc>
                <a:spcPct val="150000"/>
              </a:lnSpc>
              <a:spcBef>
                <a:spcPts val="1200"/>
              </a:spcBef>
              <a:spcAft>
                <a:spcPts val="0"/>
              </a:spcAft>
              <a:buNone/>
            </a:pPr>
            <a:r>
              <a:rPr b="1" lang="en" sz="2400">
                <a:latin typeface="Arial"/>
                <a:ea typeface="Arial"/>
                <a:cs typeface="Arial"/>
                <a:sym typeface="Arial"/>
              </a:rPr>
              <a:t>Tesla</a:t>
            </a:r>
            <a:endParaRPr b="1" sz="2400">
              <a:latin typeface="Arial"/>
              <a:ea typeface="Arial"/>
              <a:cs typeface="Arial"/>
              <a:sym typeface="Arial"/>
            </a:endParaRPr>
          </a:p>
          <a:p>
            <a:pPr indent="-342900" lvl="0" marL="457200" rtl="0" algn="l">
              <a:lnSpc>
                <a:spcPct val="150000"/>
              </a:lnSpc>
              <a:spcBef>
                <a:spcPts val="1200"/>
              </a:spcBef>
              <a:spcAft>
                <a:spcPts val="0"/>
              </a:spcAft>
              <a:buSzPts val="1800"/>
              <a:buFont typeface="Arial"/>
              <a:buChar char="●"/>
            </a:pPr>
            <a:r>
              <a:rPr b="1" lang="en">
                <a:latin typeface="Arial"/>
                <a:ea typeface="Arial"/>
                <a:cs typeface="Arial"/>
                <a:sym typeface="Arial"/>
              </a:rPr>
              <a:t>Most vehicles today have the ability to engage it’s autopilot feature. </a:t>
            </a:r>
            <a:endParaRPr b="1">
              <a:latin typeface="Arial"/>
              <a:ea typeface="Arial"/>
              <a:cs typeface="Arial"/>
              <a:sym typeface="Arial"/>
            </a:endParaRPr>
          </a:p>
          <a:p>
            <a:pPr indent="-342900" lvl="0" marL="457200" rtl="0" algn="l">
              <a:lnSpc>
                <a:spcPct val="150000"/>
              </a:lnSpc>
              <a:spcBef>
                <a:spcPts val="0"/>
              </a:spcBef>
              <a:spcAft>
                <a:spcPts val="0"/>
              </a:spcAft>
              <a:buSzPts val="1800"/>
              <a:buFont typeface="Arial"/>
              <a:buChar char="●"/>
            </a:pPr>
            <a:r>
              <a:rPr b="1" lang="en">
                <a:latin typeface="Arial"/>
                <a:ea typeface="Arial"/>
                <a:cs typeface="Arial"/>
                <a:sym typeface="Arial"/>
              </a:rPr>
              <a:t>Human supervision/intervention is still needed when autopilot is engaged. </a:t>
            </a:r>
            <a:endParaRPr b="1">
              <a:latin typeface="Arial"/>
              <a:ea typeface="Arial"/>
              <a:cs typeface="Arial"/>
              <a:sym typeface="Arial"/>
            </a:endParaRPr>
          </a:p>
          <a:p>
            <a:pPr indent="-342900" lvl="0" marL="457200" rtl="0" algn="l">
              <a:lnSpc>
                <a:spcPct val="150000"/>
              </a:lnSpc>
              <a:spcBef>
                <a:spcPts val="0"/>
              </a:spcBef>
              <a:spcAft>
                <a:spcPts val="0"/>
              </a:spcAft>
              <a:buSzPts val="1800"/>
              <a:buFont typeface="Arial"/>
              <a:buChar char="●"/>
            </a:pPr>
            <a:r>
              <a:rPr b="1" lang="en">
                <a:latin typeface="Arial"/>
                <a:ea typeface="Arial"/>
                <a:cs typeface="Arial"/>
                <a:sym typeface="Arial"/>
              </a:rPr>
              <a:t>Many headlines on the shortcomings of Tesla’s autopilot feature. </a:t>
            </a:r>
            <a:endParaRPr b="1">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Rising tech companies in the industry</a:t>
            </a:r>
            <a:endParaRPr/>
          </a:p>
        </p:txBody>
      </p:sp>
      <p:sp>
        <p:nvSpPr>
          <p:cNvPr id="96" name="Google Shape;96;p18"/>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Pony.ai</a:t>
            </a:r>
            <a:endParaRPr sz="2400"/>
          </a:p>
          <a:p>
            <a:pPr indent="-381000" lvl="0" marL="457200" rtl="0" algn="l">
              <a:spcBef>
                <a:spcPts val="1200"/>
              </a:spcBef>
              <a:spcAft>
                <a:spcPts val="0"/>
              </a:spcAft>
              <a:buSzPts val="2400"/>
              <a:buChar char="●"/>
            </a:pPr>
            <a:r>
              <a:rPr lang="en" sz="2400"/>
              <a:t>Focus is on “robo-taxis”.</a:t>
            </a:r>
            <a:endParaRPr sz="2400"/>
          </a:p>
          <a:p>
            <a:pPr indent="-381000" lvl="0" marL="457200" rtl="0" algn="l">
              <a:spcBef>
                <a:spcPts val="0"/>
              </a:spcBef>
              <a:spcAft>
                <a:spcPts val="0"/>
              </a:spcAft>
              <a:buSzPts val="2400"/>
              <a:buChar char="●"/>
            </a:pPr>
            <a:r>
              <a:rPr lang="en" sz="2400"/>
              <a:t>Large scale testing in California and China.</a:t>
            </a:r>
            <a:endParaRPr sz="2400"/>
          </a:p>
          <a:p>
            <a:pPr indent="-381000" lvl="0" marL="457200" rtl="0" algn="l">
              <a:spcBef>
                <a:spcPts val="0"/>
              </a:spcBef>
              <a:spcAft>
                <a:spcPts val="0"/>
              </a:spcAft>
              <a:buSzPts val="2400"/>
              <a:buChar char="●"/>
            </a:pPr>
            <a:r>
              <a:rPr lang="en" sz="2400"/>
              <a:t>First license in china to test Automated semi trucks for shipping.</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Autonomous</a:t>
            </a:r>
            <a:r>
              <a:rPr lang="en"/>
              <a:t> vehicles in the workplace</a:t>
            </a:r>
            <a:endParaRPr/>
          </a:p>
        </p:txBody>
      </p:sp>
      <p:sp>
        <p:nvSpPr>
          <p:cNvPr id="102" name="Google Shape;102;p1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Many companies use AI or autonomous vehicles to support the infrastructure of their companies.</a:t>
            </a:r>
            <a:endParaRPr/>
          </a:p>
          <a:p>
            <a:pPr indent="0" lvl="0" marL="0" rtl="0" algn="l">
              <a:spcBef>
                <a:spcPts val="1200"/>
              </a:spcBef>
              <a:spcAft>
                <a:spcPts val="0"/>
              </a:spcAft>
              <a:buNone/>
            </a:pPr>
            <a:r>
              <a:rPr lang="en"/>
              <a:t>These AI and automated vehicles make it so that project completion and workflow is made easier for human workers.</a:t>
            </a:r>
            <a:endParaRPr/>
          </a:p>
          <a:p>
            <a:pPr indent="0" lvl="0" marL="0" rtl="0" algn="l">
              <a:spcBef>
                <a:spcPts val="1200"/>
              </a:spcBef>
              <a:spcAft>
                <a:spcPts val="1200"/>
              </a:spcAft>
              <a:buNone/>
            </a:pPr>
            <a:r>
              <a:rPr lang="en"/>
              <a:t>Jobs are being completed with more accuracy due to AI help, and ability to detect deficiencies 80% more.</a:t>
            </a:r>
            <a:endParaRPr/>
          </a:p>
        </p:txBody>
      </p:sp>
      <p:pic>
        <p:nvPicPr>
          <p:cNvPr id="103" name="Google Shape;103;p19"/>
          <p:cNvPicPr preferRelativeResize="0"/>
          <p:nvPr/>
        </p:nvPicPr>
        <p:blipFill>
          <a:blip r:embed="rId3">
            <a:alphaModFix/>
          </a:blip>
          <a:stretch>
            <a:fillRect/>
          </a:stretch>
        </p:blipFill>
        <p:spPr>
          <a:xfrm>
            <a:off x="4312275" y="3550916"/>
            <a:ext cx="2016625" cy="1345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Civilian </a:t>
            </a:r>
            <a:r>
              <a:rPr lang="en"/>
              <a:t>autonomous</a:t>
            </a:r>
            <a:r>
              <a:rPr lang="en"/>
              <a:t> vehicles</a:t>
            </a:r>
            <a:endParaRPr/>
          </a:p>
        </p:txBody>
      </p:sp>
      <p:sp>
        <p:nvSpPr>
          <p:cNvPr id="109" name="Google Shape;109;p2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Autonomous </a:t>
            </a:r>
            <a:r>
              <a:rPr lang="en"/>
              <a:t>vehicles have made consumer life much easier.</a:t>
            </a:r>
            <a:endParaRPr/>
          </a:p>
          <a:p>
            <a:pPr indent="-342900" lvl="0" marL="457200" rtl="0" algn="l">
              <a:spcBef>
                <a:spcPts val="0"/>
              </a:spcBef>
              <a:spcAft>
                <a:spcPts val="0"/>
              </a:spcAft>
              <a:buSzPts val="1800"/>
              <a:buChar char="●"/>
            </a:pPr>
            <a:r>
              <a:rPr lang="en"/>
              <a:t>The Autonomous vehicles that we see today in the consumer life:</a:t>
            </a:r>
            <a:endParaRPr/>
          </a:p>
          <a:p>
            <a:pPr indent="-317500" lvl="1" marL="914400" rtl="0" algn="l">
              <a:spcBef>
                <a:spcPts val="0"/>
              </a:spcBef>
              <a:spcAft>
                <a:spcPts val="0"/>
              </a:spcAft>
              <a:buSzPts val="1400"/>
              <a:buChar char="○"/>
            </a:pPr>
            <a:r>
              <a:rPr lang="en"/>
              <a:t>Make it so that the vehicle can control all aspects of transportation for the driver.</a:t>
            </a:r>
            <a:endParaRPr/>
          </a:p>
          <a:p>
            <a:pPr indent="-317500" lvl="1" marL="914400" rtl="0" algn="l">
              <a:spcBef>
                <a:spcPts val="0"/>
              </a:spcBef>
              <a:spcAft>
                <a:spcPts val="0"/>
              </a:spcAft>
              <a:buSzPts val="1400"/>
              <a:buChar char="○"/>
            </a:pPr>
            <a:r>
              <a:rPr lang="en"/>
              <a:t>Make electric vehicles available to the public, giving more access to affordable travel.</a:t>
            </a:r>
            <a:endParaRPr/>
          </a:p>
          <a:p>
            <a:pPr indent="-342900" lvl="0" marL="457200" rtl="0" algn="l">
              <a:spcBef>
                <a:spcPts val="0"/>
              </a:spcBef>
              <a:spcAft>
                <a:spcPts val="0"/>
              </a:spcAft>
              <a:buSzPts val="1800"/>
              <a:buChar char="●"/>
            </a:pPr>
            <a:r>
              <a:rPr lang="en"/>
              <a:t>Current day Autonomous consumer companies include:</a:t>
            </a:r>
            <a:endParaRPr/>
          </a:p>
          <a:p>
            <a:pPr indent="-317500" lvl="1" marL="914400" rtl="0" algn="l">
              <a:spcBef>
                <a:spcPts val="0"/>
              </a:spcBef>
              <a:spcAft>
                <a:spcPts val="0"/>
              </a:spcAft>
              <a:buSzPts val="1400"/>
              <a:buChar char="○"/>
            </a:pPr>
            <a:r>
              <a:rPr lang="en"/>
              <a:t>Tesla</a:t>
            </a:r>
            <a:endParaRPr/>
          </a:p>
          <a:p>
            <a:pPr indent="-317500" lvl="1" marL="914400" rtl="0" algn="l">
              <a:spcBef>
                <a:spcPts val="0"/>
              </a:spcBef>
              <a:spcAft>
                <a:spcPts val="0"/>
              </a:spcAft>
              <a:buSzPts val="1400"/>
              <a:buChar char="○"/>
            </a:pPr>
            <a:r>
              <a:rPr lang="en"/>
              <a:t>BMW</a:t>
            </a:r>
            <a:endParaRPr/>
          </a:p>
          <a:p>
            <a:pPr indent="-317500" lvl="1" marL="914400" rtl="0" algn="l">
              <a:spcBef>
                <a:spcPts val="0"/>
              </a:spcBef>
              <a:spcAft>
                <a:spcPts val="0"/>
              </a:spcAft>
              <a:buSzPts val="1400"/>
              <a:buChar char="○"/>
            </a:pPr>
            <a:r>
              <a:rPr lang="en"/>
              <a:t>Nissan</a:t>
            </a:r>
            <a:endParaRPr/>
          </a:p>
          <a:p>
            <a:pPr indent="-317500" lvl="1" marL="914400" rtl="0" algn="l">
              <a:spcBef>
                <a:spcPts val="0"/>
              </a:spcBef>
              <a:spcAft>
                <a:spcPts val="0"/>
              </a:spcAft>
              <a:buSzPts val="1400"/>
              <a:buChar char="○"/>
            </a:pPr>
            <a:r>
              <a:rPr lang="en"/>
              <a:t>Chevrolet</a:t>
            </a:r>
            <a:endParaRPr/>
          </a:p>
        </p:txBody>
      </p:sp>
      <p:pic>
        <p:nvPicPr>
          <p:cNvPr id="110" name="Google Shape;110;p20"/>
          <p:cNvPicPr preferRelativeResize="0"/>
          <p:nvPr/>
        </p:nvPicPr>
        <p:blipFill>
          <a:blip r:embed="rId3">
            <a:alphaModFix/>
          </a:blip>
          <a:stretch>
            <a:fillRect/>
          </a:stretch>
        </p:blipFill>
        <p:spPr>
          <a:xfrm>
            <a:off x="5053075" y="3030425"/>
            <a:ext cx="2583127" cy="19221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Military Autonomous vehicles</a:t>
            </a:r>
            <a:endParaRPr/>
          </a:p>
        </p:txBody>
      </p:sp>
      <p:sp>
        <p:nvSpPr>
          <p:cNvPr id="116" name="Google Shape;116;p2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Autonomous vehicles have and will be used to go places too dangerous for soldiers to venture. Some examples of these autonomous military vehicles are:</a:t>
            </a:r>
            <a:endParaRPr/>
          </a:p>
          <a:p>
            <a:pPr indent="-342900" lvl="0" marL="457200" rtl="0" algn="l">
              <a:spcBef>
                <a:spcPts val="1200"/>
              </a:spcBef>
              <a:spcAft>
                <a:spcPts val="0"/>
              </a:spcAft>
              <a:buSzPts val="1800"/>
              <a:buChar char="●"/>
            </a:pPr>
            <a:r>
              <a:rPr lang="en"/>
              <a:t>Bomb Defusal Robots</a:t>
            </a:r>
            <a:endParaRPr/>
          </a:p>
          <a:p>
            <a:pPr indent="-342900" lvl="0" marL="457200" rtl="0" algn="l">
              <a:spcBef>
                <a:spcPts val="0"/>
              </a:spcBef>
              <a:spcAft>
                <a:spcPts val="0"/>
              </a:spcAft>
              <a:buSzPts val="1800"/>
              <a:buChar char="●"/>
            </a:pPr>
            <a:r>
              <a:rPr lang="en"/>
              <a:t>Aerial attack drones</a:t>
            </a:r>
            <a:endParaRPr/>
          </a:p>
          <a:p>
            <a:pPr indent="-342900" lvl="0" marL="457200" rtl="0" algn="l">
              <a:spcBef>
                <a:spcPts val="0"/>
              </a:spcBef>
              <a:spcAft>
                <a:spcPts val="0"/>
              </a:spcAft>
              <a:buSzPts val="1800"/>
              <a:buChar char="●"/>
            </a:pPr>
            <a:r>
              <a:rPr lang="en"/>
              <a:t>Surveillance drones</a:t>
            </a:r>
            <a:endParaRPr/>
          </a:p>
          <a:p>
            <a:pPr indent="0" lvl="0" marL="0" rtl="0" algn="l">
              <a:spcBef>
                <a:spcPts val="1200"/>
              </a:spcBef>
              <a:spcAft>
                <a:spcPts val="1200"/>
              </a:spcAft>
              <a:buNone/>
            </a:pPr>
            <a:r>
              <a:t/>
            </a:r>
            <a:endParaRPr/>
          </a:p>
        </p:txBody>
      </p:sp>
      <p:pic>
        <p:nvPicPr>
          <p:cNvPr id="117" name="Google Shape;117;p21"/>
          <p:cNvPicPr preferRelativeResize="0"/>
          <p:nvPr/>
        </p:nvPicPr>
        <p:blipFill>
          <a:blip r:embed="rId3">
            <a:alphaModFix/>
          </a:blip>
          <a:stretch>
            <a:fillRect/>
          </a:stretch>
        </p:blipFill>
        <p:spPr>
          <a:xfrm>
            <a:off x="3291700" y="2796875"/>
            <a:ext cx="2052701" cy="1368475"/>
          </a:xfrm>
          <a:prstGeom prst="rect">
            <a:avLst/>
          </a:prstGeom>
          <a:noFill/>
          <a:ln>
            <a:noFill/>
          </a:ln>
        </p:spPr>
      </p:pic>
      <p:pic>
        <p:nvPicPr>
          <p:cNvPr id="118" name="Google Shape;118;p21"/>
          <p:cNvPicPr preferRelativeResize="0"/>
          <p:nvPr/>
        </p:nvPicPr>
        <p:blipFill>
          <a:blip r:embed="rId4">
            <a:alphaModFix/>
          </a:blip>
          <a:stretch>
            <a:fillRect/>
          </a:stretch>
        </p:blipFill>
        <p:spPr>
          <a:xfrm>
            <a:off x="5625152" y="2638326"/>
            <a:ext cx="3130948" cy="19744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